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7" r:id="rId9"/>
    <p:sldId id="275" r:id="rId10"/>
    <p:sldId id="278" r:id="rId11"/>
    <p:sldId id="276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81B4-2508-48AB-A0E4-F2B8AC45A0BC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 </a:t>
            </a:r>
            <a:r>
              <a:rPr lang="ru-RU" sz="2000" i="1" dirty="0" smtClean="0"/>
              <a:t>Раздел </a:t>
            </a:r>
            <a:r>
              <a:rPr lang="ru-RU" sz="2000" i="1" dirty="0" smtClean="0"/>
              <a:t>«Основы общей химии» </a:t>
            </a:r>
            <a:r>
              <a:rPr lang="ru-RU" sz="2000" i="1" dirty="0" smtClean="0"/>
              <a:t>по дисциплине </a:t>
            </a:r>
            <a:r>
              <a:rPr lang="ru-RU" sz="2000" i="1" dirty="0" smtClean="0"/>
              <a:t>«Химия»</a:t>
            </a:r>
            <a:r>
              <a:rPr lang="ru-RU" sz="2000" i="1" dirty="0" smtClean="0"/>
              <a:t> </a:t>
            </a:r>
            <a:br>
              <a:rPr lang="ru-RU" sz="2000" i="1" dirty="0" smtClean="0"/>
            </a:br>
            <a:r>
              <a:rPr lang="ru-RU" sz="2000" i="1" dirty="0" smtClean="0"/>
              <a:t> для слушателей подготовительного отделения</a:t>
            </a:r>
            <a:br>
              <a:rPr lang="ru-RU" sz="2000" i="1" dirty="0" smtClean="0"/>
            </a:br>
            <a:r>
              <a:rPr lang="ru-RU" sz="2000" i="1" dirty="0" smtClean="0"/>
              <a:t> всех специальностей, изучающих биологию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Основные понятия и законы химии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115" y="5044471"/>
            <a:ext cx="9345770" cy="116314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dirty="0" smtClean="0"/>
              <a:t>Выполнил</a:t>
            </a:r>
          </a:p>
          <a:p>
            <a:pPr algn="l"/>
            <a:r>
              <a:rPr lang="ru-RU" sz="1800" dirty="0" smtClean="0"/>
              <a:t>ассистент кафедры довузовской</a:t>
            </a:r>
          </a:p>
          <a:p>
            <a:pPr algn="l"/>
            <a:r>
              <a:rPr lang="ru-RU" sz="1800" dirty="0" smtClean="0"/>
              <a:t>подготовки и профориентации</a:t>
            </a:r>
            <a:r>
              <a:rPr lang="ru-RU" sz="1800" dirty="0"/>
              <a:t>	</a:t>
            </a:r>
            <a:r>
              <a:rPr lang="ru-RU" sz="1800" dirty="0" smtClean="0"/>
              <a:t>					Цурикова </a:t>
            </a:r>
            <a:r>
              <a:rPr lang="ru-RU" sz="1800" dirty="0"/>
              <a:t>Н.В.</a:t>
            </a:r>
          </a:p>
          <a:p>
            <a:pPr algn="l"/>
            <a:r>
              <a:rPr lang="ru-RU" sz="2900" dirty="0" smtClean="0"/>
              <a:t>	</a:t>
            </a:r>
            <a:r>
              <a:rPr lang="ru-RU" sz="1800" dirty="0" smtClean="0"/>
              <a:t>		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83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249684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Относительная </a:t>
            </a:r>
            <a:r>
              <a:rPr lang="ru-RU" b="1" dirty="0"/>
              <a:t>молекулярная масса вещества </a:t>
            </a:r>
            <a:r>
              <a:rPr lang="ru-RU" dirty="0"/>
              <a:t>Мг — это число, которое показывает, во сколько раз абсолютная масса молекулы данного вещества больше 1/12 части абсолютной массы атома углерода С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(Численно равна молярной массе М)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12" y="3689454"/>
            <a:ext cx="4658375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Валентность элемента </a:t>
            </a:r>
            <a:r>
              <a:rPr lang="ru-RU" dirty="0"/>
              <a:t>— это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способность </a:t>
            </a:r>
            <a:r>
              <a:rPr lang="ru-RU" dirty="0"/>
              <a:t>атома данного элемента присоединять определенное число других атомов с образованием химических связей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6" y="2823894"/>
            <a:ext cx="6863928" cy="16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0951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Моль</a:t>
            </a:r>
            <a:r>
              <a:rPr lang="ru-RU" dirty="0"/>
              <a:t> — это количество вещества,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которое </a:t>
            </a:r>
            <a:r>
              <a:rPr lang="ru-RU" dirty="0"/>
              <a:t>содержит столько молекул (атомов) этого вещества, сколько атомов содержится в 12 г (0,012 кг) углерода С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Объект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/>
          <a:stretch/>
        </p:blipFill>
        <p:spPr>
          <a:xfrm>
            <a:off x="2846231" y="2781838"/>
            <a:ext cx="7000473" cy="29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11980"/>
            <a:ext cx="10515600" cy="4351338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1 моль </a:t>
            </a:r>
            <a:r>
              <a:rPr lang="ru-RU" dirty="0"/>
              <a:t>любого вещества содержит </a:t>
            </a:r>
            <a:r>
              <a:rPr lang="ru-RU" dirty="0" err="1"/>
              <a:t>Авогадрово</a:t>
            </a:r>
            <a:r>
              <a:rPr lang="ru-RU" dirty="0"/>
              <a:t> число частиц, </a:t>
            </a:r>
            <a:endParaRPr lang="en-US" dirty="0" smtClean="0"/>
          </a:p>
          <a:p>
            <a:pPr indent="0" algn="ctr">
              <a:buNone/>
            </a:pPr>
            <a:r>
              <a:rPr lang="ru-RU" dirty="0" smtClean="0"/>
              <a:t>из </a:t>
            </a:r>
            <a:r>
              <a:rPr lang="ru-RU" dirty="0"/>
              <a:t>которых состоит это вещество, </a:t>
            </a:r>
            <a:endParaRPr lang="en-US" dirty="0" smtClean="0"/>
          </a:p>
          <a:p>
            <a:pPr indent="0" algn="ctr">
              <a:buNone/>
            </a:pPr>
            <a:r>
              <a:rPr lang="ru-RU" dirty="0" smtClean="0"/>
              <a:t>т</a:t>
            </a:r>
            <a:r>
              <a:rPr lang="ru-RU" dirty="0"/>
              <a:t>. е. приблизительно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6,02 •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 </a:t>
            </a:r>
            <a:r>
              <a:rPr lang="ru-RU" dirty="0" smtClean="0"/>
              <a:t>молекул </a:t>
            </a:r>
            <a:r>
              <a:rPr lang="ru-RU" dirty="0"/>
              <a:t>или атомов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81" y="2687649"/>
            <a:ext cx="4210638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76" y="592428"/>
            <a:ext cx="7036323" cy="5236805"/>
          </a:xfrm>
        </p:spPr>
      </p:pic>
    </p:spTree>
    <p:extLst>
      <p:ext uri="{BB962C8B-B14F-4D97-AF65-F5344CB8AC3E}">
        <p14:creationId xmlns:p14="http://schemas.microsoft.com/office/powerpoint/2010/main" val="25575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АЛГОРИТМ РЕШЕНИЯ ЗАДАЧ </a:t>
            </a:r>
          </a:p>
          <a:p>
            <a:pPr marL="0" indent="0">
              <a:buNone/>
            </a:pPr>
            <a:r>
              <a:rPr lang="ru-RU" dirty="0" smtClean="0"/>
              <a:t>1. Написать </a:t>
            </a:r>
            <a:r>
              <a:rPr lang="ru-RU" dirty="0"/>
              <a:t>уравнение реакции </a:t>
            </a:r>
          </a:p>
          <a:p>
            <a:pPr marL="0" indent="0">
              <a:buNone/>
            </a:pPr>
            <a:r>
              <a:rPr lang="ru-RU" dirty="0" smtClean="0"/>
              <a:t>2. По </a:t>
            </a:r>
            <a:r>
              <a:rPr lang="ru-RU" dirty="0"/>
              <a:t>известному количеству вещества одного участника реакции рассчитать количество искомого вещества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0" y="941271"/>
            <a:ext cx="3658111" cy="390580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2" y="2410662"/>
            <a:ext cx="4656795" cy="32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5156"/>
            <a:ext cx="10515600" cy="5661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3.Если </a:t>
            </a:r>
            <a:r>
              <a:rPr lang="ru-RU" dirty="0"/>
              <a:t>количество вещества неизвестно, предварительно найти его по известной массе, или объему, или числу молекул.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mtClean="0"/>
              <a:t>4.По </a:t>
            </a:r>
            <a:r>
              <a:rPr lang="ru-RU" dirty="0"/>
              <a:t>найденному количеству вещества найти нужную характеристику искомого участника реакции (массу, объем, или число молекул).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8" y="4518407"/>
            <a:ext cx="4228989" cy="1658557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90" y="1342035"/>
            <a:ext cx="3762363" cy="14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Химия </a:t>
            </a:r>
            <a:r>
              <a:rPr lang="ru-RU" dirty="0"/>
              <a:t>— наука о веществах, их строении,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свойствах </a:t>
            </a:r>
            <a:r>
              <a:rPr lang="ru-RU" dirty="0"/>
              <a:t>и </a:t>
            </a:r>
            <a:r>
              <a:rPr lang="ru-RU" dirty="0" smtClean="0"/>
              <a:t>превращениях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57" y="3379153"/>
            <a:ext cx="1501140" cy="27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4042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Все </a:t>
            </a:r>
            <a:r>
              <a:rPr lang="ru-RU" dirty="0"/>
              <a:t>вещества</a:t>
            </a:r>
            <a:r>
              <a:rPr lang="ru-RU" dirty="0" smtClean="0"/>
              <a:t> образованы мельчайшими частицами, которые называются </a:t>
            </a:r>
            <a:r>
              <a:rPr lang="ru-RU" b="1" dirty="0"/>
              <a:t>атомами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Главной </a:t>
            </a:r>
            <a:r>
              <a:rPr lang="ru-RU" dirty="0"/>
              <a:t>характеристикой любого атома является </a:t>
            </a:r>
            <a:r>
              <a:rPr lang="ru-RU" b="1" dirty="0"/>
              <a:t>заряд ядра</a:t>
            </a:r>
            <a:r>
              <a:rPr lang="ru-RU" dirty="0"/>
              <a:t>, который обозначается буквой Z и </a:t>
            </a:r>
            <a:r>
              <a:rPr lang="ru-RU" b="1" dirty="0"/>
              <a:t>равен числу протонов.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53" y="3001528"/>
            <a:ext cx="4385124" cy="31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383" y="1146220"/>
            <a:ext cx="10515600" cy="5159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Вид </a:t>
            </a:r>
            <a:r>
              <a:rPr lang="ru-RU" dirty="0"/>
              <a:t>атомов с одинаковым зарядом ядер называется </a:t>
            </a:r>
            <a:r>
              <a:rPr lang="ru-RU" b="1" dirty="0"/>
              <a:t>химическим</a:t>
            </a:r>
            <a:r>
              <a:rPr lang="ru-RU" dirty="0"/>
              <a:t> </a:t>
            </a:r>
            <a:r>
              <a:rPr lang="ru-RU" b="1" dirty="0"/>
              <a:t>элементом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Каждый элемент имеет свое название и свой символ (знак</a:t>
            </a:r>
            <a:r>
              <a:rPr lang="ru-RU" dirty="0" smtClean="0"/>
              <a:t>).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 настоящее время известно более </a:t>
            </a:r>
            <a:r>
              <a:rPr lang="ru-RU" dirty="0" smtClean="0"/>
              <a:t>118 </a:t>
            </a:r>
            <a:r>
              <a:rPr lang="ru-RU" dirty="0"/>
              <a:t>химических элементов. Среди </a:t>
            </a:r>
            <a:r>
              <a:rPr lang="ru-RU" dirty="0" smtClean="0"/>
              <a:t>них примерно </a:t>
            </a:r>
            <a:r>
              <a:rPr lang="ru-RU" dirty="0"/>
              <a:t>90</a:t>
            </a:r>
            <a:r>
              <a:rPr lang="ru-RU" dirty="0" smtClean="0"/>
              <a:t> встречаются </a:t>
            </a:r>
            <a:r>
              <a:rPr lang="ru-RU" dirty="0"/>
              <a:t>в природе 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5" y="4398063"/>
            <a:ext cx="3215425" cy="24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Массы атомов также являются очень малыми величинами.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Массы </a:t>
            </a:r>
            <a:r>
              <a:rPr lang="ru-RU" dirty="0"/>
              <a:t>атомов, которые выражены в обычных единицах массы (кг или г), называются </a:t>
            </a:r>
            <a:r>
              <a:rPr lang="ru-RU" b="1" dirty="0"/>
              <a:t>абсолютными атомными массами </a:t>
            </a:r>
            <a:r>
              <a:rPr lang="ru-RU" dirty="0"/>
              <a:t>и обозначаются символом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Самую маленькую массу имеет атом водорода: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 smtClean="0"/>
              <a:t>(Н</a:t>
            </a:r>
            <a:r>
              <a:rPr lang="ru-RU" dirty="0"/>
              <a:t>) </a:t>
            </a:r>
            <a:r>
              <a:rPr lang="ru-RU" dirty="0" smtClean="0"/>
              <a:t>=</a:t>
            </a:r>
            <a:r>
              <a:rPr lang="ru-RU" dirty="0"/>
              <a:t> 1,6735 </a:t>
            </a:r>
            <a:r>
              <a:rPr lang="ru-RU" b="1" dirty="0"/>
              <a:t>·</a:t>
            </a:r>
            <a:r>
              <a:rPr lang="ru-RU" dirty="0"/>
              <a:t> 10</a:t>
            </a:r>
            <a:r>
              <a:rPr lang="ru-RU" baseline="30000" dirty="0"/>
              <a:t>-27</a:t>
            </a:r>
            <a:r>
              <a:rPr lang="ru-RU" dirty="0"/>
              <a:t>кг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2" y="3909697"/>
            <a:ext cx="2343477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285" y="2659114"/>
            <a:ext cx="4781266" cy="25225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6731" y="1435736"/>
            <a:ext cx="9929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Атомная единица массы (а. е. м.) — это 1/12 часть абсолютной массы атома углерода.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2299" y="5799371"/>
            <a:ext cx="412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а.е.м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1,66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· 10</a:t>
            </a:r>
            <a:r>
              <a:rPr lang="ru-RU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-27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802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Относительная атомная масса элемента </a:t>
            </a:r>
            <a:r>
              <a:rPr lang="ru-RU" dirty="0"/>
              <a:t>— это число,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которое </a:t>
            </a:r>
            <a:r>
              <a:rPr lang="ru-RU" dirty="0"/>
              <a:t>показывает, во сколько раз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абсолютная </a:t>
            </a:r>
            <a:r>
              <a:rPr lang="ru-RU" dirty="0"/>
              <a:t>масса атома данного элемента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больше </a:t>
            </a:r>
            <a:r>
              <a:rPr lang="ru-RU" dirty="0"/>
              <a:t>1/12 части абсолютной массы атома углерода,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</a:t>
            </a:r>
            <a:r>
              <a:rPr lang="ru-RU" dirty="0"/>
              <a:t>. е. </a:t>
            </a:r>
            <a:r>
              <a:rPr lang="ru-RU" dirty="0" smtClean="0"/>
              <a:t>атомной </a:t>
            </a:r>
            <a:r>
              <a:rPr lang="ru-RU" dirty="0"/>
              <a:t>единицы </a:t>
            </a:r>
            <a:r>
              <a:rPr lang="ru-RU" dirty="0" smtClean="0"/>
              <a:t>массы.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9" y="4074025"/>
            <a:ext cx="4639322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Атомы могут соединяться друг с другом.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этого соединения обычно образуются более сложные частицы — </a:t>
            </a:r>
            <a:r>
              <a:rPr lang="ru-RU" b="1" dirty="0"/>
              <a:t>молекулы</a:t>
            </a:r>
            <a:r>
              <a:rPr lang="ru-RU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b="1" dirty="0" smtClean="0"/>
              <a:t>Молекула</a:t>
            </a:r>
            <a:r>
              <a:rPr lang="ru-RU" dirty="0" smtClean="0"/>
              <a:t> </a:t>
            </a:r>
            <a:r>
              <a:rPr lang="ru-RU" dirty="0"/>
              <a:t>— это наименьшая частица вещества,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которая </a:t>
            </a:r>
            <a:r>
              <a:rPr lang="ru-RU" dirty="0"/>
              <a:t>сохраняет его химические свойства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03" y="2308739"/>
            <a:ext cx="2276793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Состав любой молекулы можно выразить </a:t>
            </a:r>
            <a:r>
              <a:rPr lang="ru-RU" b="1" dirty="0"/>
              <a:t>химической формулой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>Числа в химических формулах, которые показывают, сколько атомов данного элемента входит в состав молекулы, называются </a:t>
            </a:r>
            <a:r>
              <a:rPr lang="ru-RU" b="1" dirty="0"/>
              <a:t>индексами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Молекула </a:t>
            </a:r>
            <a:r>
              <a:rPr lang="ru-RU" dirty="0" err="1"/>
              <a:t>хлороводорода</a:t>
            </a:r>
            <a:r>
              <a:rPr lang="ru-RU" dirty="0"/>
              <a:t> имеет формулу </a:t>
            </a:r>
            <a:r>
              <a:rPr lang="ru-RU" dirty="0" smtClean="0"/>
              <a:t>НС</a:t>
            </a:r>
            <a:r>
              <a:rPr lang="en-US" dirty="0" smtClean="0"/>
              <a:t>l</a:t>
            </a:r>
            <a:r>
              <a:rPr lang="ru-RU" dirty="0" smtClean="0"/>
              <a:t>, </a:t>
            </a:r>
            <a:r>
              <a:rPr lang="ru-RU" dirty="0"/>
              <a:t>так как она состоит из одного атома водорода и одного атома хлора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Молекула </a:t>
            </a:r>
            <a:r>
              <a:rPr lang="ru-RU" dirty="0"/>
              <a:t>воды имеет формулу </a:t>
            </a:r>
            <a:r>
              <a:rPr lang="ru-RU" dirty="0" smtClean="0"/>
              <a:t>Н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. </a:t>
            </a:r>
            <a:r>
              <a:rPr lang="ru-RU" dirty="0"/>
              <a:t>Эта формула показывает, что молекула воды состоит из двух атомов водорода и одного атома кислорода.</a:t>
            </a:r>
          </a:p>
        </p:txBody>
      </p:sp>
      <p:pic>
        <p:nvPicPr>
          <p:cNvPr id="4" name="Объект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4" y="3410453"/>
            <a:ext cx="4108132" cy="1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E578F6-8A7C-420A-B2E0-8554EE6E77EE}"/>
</file>

<file path=customXml/itemProps2.xml><?xml version="1.0" encoding="utf-8"?>
<ds:datastoreItem xmlns:ds="http://schemas.openxmlformats.org/officeDocument/2006/customXml" ds:itemID="{FA44D3E1-FDDF-48FD-B14A-E7A41F3D977F}"/>
</file>

<file path=customXml/itemProps3.xml><?xml version="1.0" encoding="utf-8"?>
<ds:datastoreItem xmlns:ds="http://schemas.openxmlformats.org/officeDocument/2006/customXml" ds:itemID="{8D99D57B-A7E5-4126-BF16-B780AF8822F4}"/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466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 Раздел «Основы общей химии» по дисциплине «Химия»   для слушателей подготовительного отделения  всех специальностей, изучающих биологию   Основные понятия и законы химии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ЗООЛОГИЯ ПОЗВОНОЧНЫХ    для слушателей подготовительного отделения дневной формы обучения  всех специальностей, изучающих биологию  Систематика Надкласса Рыбы</dc:title>
  <dc:creator>Andrei Tsurykau</dc:creator>
  <cp:lastModifiedBy>Andrei Tsurykau</cp:lastModifiedBy>
  <cp:revision>37</cp:revision>
  <dcterms:created xsi:type="dcterms:W3CDTF">2016-02-19T09:59:52Z</dcterms:created>
  <dcterms:modified xsi:type="dcterms:W3CDTF">2016-10-14T10:45:34Z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